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77" r:id="rId3"/>
    <p:sldId id="271" r:id="rId4"/>
    <p:sldId id="278" r:id="rId5"/>
    <p:sldId id="258" r:id="rId6"/>
    <p:sldId id="282" r:id="rId7"/>
    <p:sldId id="276" r:id="rId8"/>
    <p:sldId id="280" r:id="rId9"/>
    <p:sldId id="267" r:id="rId10"/>
    <p:sldId id="281" r:id="rId1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27193-19B3-4947-9539-86C807755947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93B00-3D2D-4CB1-8E32-5FE442D18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87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8CA27-0C0D-4726-88EE-3DB5C2B8A2F9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0B9BB-A1B1-4CA7-83EB-9F851103A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3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BBA04-458A-470A-B15D-459FF50B3BC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9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B9BB-A1B1-4CA7-83EB-9F851103AF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9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z="1600" b="1" smtClean="0"/>
              <a:t>Any one using these?</a:t>
            </a:r>
          </a:p>
          <a:p>
            <a:endParaRPr lang="en-GB" altLang="en-US" sz="1600" b="1" smtClean="0"/>
          </a:p>
          <a:p>
            <a:r>
              <a:rPr lang="en-GB" altLang="en-US" sz="1600" smtClean="0"/>
              <a:t>Reminder to those doing GSF also the PIG tool. Proactive Identification Guidance (Just hand out to those using this as a reminder!)</a:t>
            </a:r>
          </a:p>
          <a:p>
            <a:r>
              <a:rPr lang="en-GB" altLang="en-US" sz="1600" smtClean="0"/>
              <a:t>Laminated SPICT tools</a:t>
            </a:r>
          </a:p>
          <a:p>
            <a:endParaRPr lang="en-GB" altLang="en-US" sz="1600" b="1" smtClean="0"/>
          </a:p>
          <a:p>
            <a:r>
              <a:rPr lang="en-GB" altLang="en-US" smtClean="0"/>
              <a:t>This updated 6th edition of the GSF PIG, renamed as Proactive</a:t>
            </a:r>
          </a:p>
          <a:p>
            <a:r>
              <a:rPr lang="en-GB" altLang="en-US" smtClean="0"/>
              <a:t>Identification Guidance and formally known as Prognostic Indicator</a:t>
            </a:r>
          </a:p>
          <a:p>
            <a:r>
              <a:rPr lang="en-GB" altLang="en-US" smtClean="0"/>
              <a:t>Guidance, aims to enable the earlier identification of people nearing the</a:t>
            </a:r>
          </a:p>
          <a:p>
            <a:r>
              <a:rPr lang="en-GB" altLang="en-US" smtClean="0"/>
              <a:t>end of their life who may need additional supportive care. This includes</a:t>
            </a:r>
          </a:p>
          <a:p>
            <a:r>
              <a:rPr lang="en-GB" altLang="en-US" smtClean="0"/>
              <a:t>people who are nearing the end of their life following the three main</a:t>
            </a:r>
          </a:p>
          <a:p>
            <a:r>
              <a:rPr lang="en-GB" altLang="en-US" smtClean="0"/>
              <a:t>trajectories of illness for expected deaths – rapid predictable decline</a:t>
            </a:r>
          </a:p>
          <a:p>
            <a:r>
              <a:rPr lang="en-GB" altLang="en-US" smtClean="0"/>
              <a:t>e.g. cancer, erratic decline e.g. organ failure and gradual decline e.g.</a:t>
            </a:r>
          </a:p>
          <a:p>
            <a:r>
              <a:rPr lang="en-GB" altLang="en-US" smtClean="0"/>
              <a:t>frailty and dementia. Additional contributing factors when considering</a:t>
            </a:r>
          </a:p>
          <a:p>
            <a:r>
              <a:rPr lang="en-GB" altLang="en-US" smtClean="0"/>
              <a:t>prediction of likely needs include current mental health, co-morbidities</a:t>
            </a:r>
          </a:p>
          <a:p>
            <a:r>
              <a:rPr lang="en-GB" altLang="en-US" smtClean="0"/>
              <a:t>and social care provision.</a:t>
            </a:r>
          </a:p>
          <a:p>
            <a:r>
              <a:rPr lang="en-GB" altLang="en-US" b="1" smtClean="0"/>
              <a:t>SPICT have a useful APP!</a:t>
            </a:r>
          </a:p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144EAB8-26AB-4ABD-93E6-CC26D1251CFC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6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1196975"/>
            <a:ext cx="2057400" cy="398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96975"/>
            <a:ext cx="6019800" cy="398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149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91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21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01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492375"/>
            <a:ext cx="4038600" cy="269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2492375"/>
            <a:ext cx="4038600" cy="269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27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114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823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804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42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10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60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03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1196975"/>
            <a:ext cx="2057400" cy="398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96975"/>
            <a:ext cx="6019800" cy="398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43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2492375"/>
            <a:ext cx="4038600" cy="269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2492375"/>
            <a:ext cx="4038600" cy="269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33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492375"/>
            <a:ext cx="4038600" cy="269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2492375"/>
            <a:ext cx="4038600" cy="269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8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7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7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20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05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4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969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492375"/>
            <a:ext cx="8229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31" name="Picture 7" descr="pilgrims final logo1 (2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547812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43213" y="630872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003399"/>
                </a:solidFill>
              </a:rPr>
              <a:t>www.pilgrimshospices.org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969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492375"/>
            <a:ext cx="8229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28" name="Picture 7" descr="pilgrims final logo1 (2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5478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2843213" y="630872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mtClean="0">
                <a:solidFill>
                  <a:srgbClr val="003399"/>
                </a:solidFill>
              </a:rPr>
              <a:t>www.pilgrimshospices.org</a:t>
            </a:r>
          </a:p>
        </p:txBody>
      </p:sp>
    </p:spTree>
    <p:extLst>
      <p:ext uri="{BB962C8B-B14F-4D97-AF65-F5344CB8AC3E}">
        <p14:creationId xmlns:p14="http://schemas.microsoft.com/office/powerpoint/2010/main" val="209120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doflifecareambitions.org.uk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.org.uk/socialcaretv/video-player.asp?v=palliative-care-or-end-of-life-care" TargetMode="External"/><Relationship Id="rId2" Type="http://schemas.openxmlformats.org/officeDocument/2006/relationships/hyperlink" Target="https://www.youtube.com/watch?v=nokDDalo_g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doflifecareambitions.org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qs1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nice.org.uk/guidance/qs144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hyperlink" Target="http://www.dyingmatters.org/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archive.nationalarchives.gov.uk/20160805125329/http:/www.nhsiq.nhs.uk/media/2483136/pfcdp-leaflet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0066"/>
                </a:solidFill>
              </a:rPr>
              <a:t>Principles &amp; Practice In </a:t>
            </a:r>
            <a:r>
              <a:rPr lang="en-GB" altLang="en-US" sz="3200" dirty="0" smtClean="0">
                <a:solidFill>
                  <a:srgbClr val="000066"/>
                </a:solidFill>
              </a:rPr>
              <a:t>End of Life Care</a:t>
            </a:r>
            <a:br>
              <a:rPr lang="en-GB" altLang="en-US" sz="3200" dirty="0" smtClean="0">
                <a:solidFill>
                  <a:srgbClr val="000066"/>
                </a:solidFill>
              </a:rPr>
            </a:br>
            <a:r>
              <a:rPr lang="en-GB" altLang="en-US" sz="1400" dirty="0" smtClean="0">
                <a:solidFill>
                  <a:srgbClr val="000066"/>
                </a:solidFill>
              </a:rPr>
              <a:t>(non-registered practitioners)</a:t>
            </a:r>
            <a:r>
              <a:rPr lang="en-GB" altLang="en-US" sz="1400" dirty="0">
                <a:solidFill>
                  <a:srgbClr val="000066"/>
                </a:solidFill>
              </a:rPr>
              <a:t/>
            </a:r>
            <a:br>
              <a:rPr lang="en-GB" altLang="en-US" sz="1400" dirty="0">
                <a:solidFill>
                  <a:srgbClr val="000066"/>
                </a:solidFill>
              </a:rPr>
            </a:br>
            <a:r>
              <a:rPr lang="en-GB" altLang="en-US" sz="2400" dirty="0" smtClean="0">
                <a:solidFill>
                  <a:srgbClr val="000066"/>
                </a:solidFill>
              </a:rPr>
              <a:t>D</a:t>
            </a:r>
            <a:r>
              <a:rPr lang="en-GB" altLang="en-US" sz="2400" dirty="0" smtClean="0">
                <a:solidFill>
                  <a:srgbClr val="000066"/>
                </a:solidFill>
              </a:rPr>
              <a:t>ay </a:t>
            </a:r>
            <a:r>
              <a:rPr lang="en-GB" altLang="en-US" sz="2400" dirty="0">
                <a:solidFill>
                  <a:srgbClr val="000066"/>
                </a:solidFill>
              </a:rPr>
              <a:t>1 </a:t>
            </a:r>
            <a:r>
              <a:rPr lang="en-GB" altLang="en-US" sz="2000" dirty="0" smtClean="0">
                <a:solidFill>
                  <a:srgbClr val="000066"/>
                </a:solidFill>
              </a:rPr>
              <a:t/>
            </a:r>
            <a:br>
              <a:rPr lang="en-GB" altLang="en-US" sz="2000" dirty="0" smtClean="0">
                <a:solidFill>
                  <a:srgbClr val="000066"/>
                </a:solidFill>
              </a:rPr>
            </a:br>
            <a:r>
              <a:rPr lang="en-GB" altLang="en-US" sz="2000" dirty="0" smtClean="0">
                <a:solidFill>
                  <a:srgbClr val="000066"/>
                </a:solidFill>
              </a:rPr>
              <a:t>23</a:t>
            </a:r>
            <a:r>
              <a:rPr lang="en-GB" altLang="en-US" sz="2000" baseline="30000" dirty="0" smtClean="0">
                <a:solidFill>
                  <a:srgbClr val="000066"/>
                </a:solidFill>
              </a:rPr>
              <a:t>rd</a:t>
            </a:r>
            <a:r>
              <a:rPr lang="en-GB" altLang="en-US" sz="2000" dirty="0" smtClean="0">
                <a:solidFill>
                  <a:srgbClr val="000066"/>
                </a:solidFill>
              </a:rPr>
              <a:t> April 2019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897488"/>
            <a:ext cx="8064896" cy="960512"/>
          </a:xfrm>
        </p:spPr>
        <p:txBody>
          <a:bodyPr/>
          <a:lstStyle/>
          <a:p>
            <a:pPr algn="l"/>
            <a:r>
              <a:rPr lang="en-GB" sz="1800" dirty="0">
                <a:solidFill>
                  <a:srgbClr val="002060"/>
                </a:solidFill>
              </a:rPr>
              <a:t>Do not hesitate to contact</a:t>
            </a:r>
            <a:r>
              <a:rPr lang="en-GB" sz="1800" dirty="0" smtClean="0">
                <a:solidFill>
                  <a:srgbClr val="002060"/>
                </a:solidFill>
              </a:rPr>
              <a:t>. I work part </a:t>
            </a:r>
            <a:r>
              <a:rPr lang="en-GB" sz="1800" dirty="0">
                <a:solidFill>
                  <a:srgbClr val="002060"/>
                </a:solidFill>
              </a:rPr>
              <a:t>time, but will reply as soon as possible. </a:t>
            </a:r>
          </a:p>
          <a:p>
            <a:pPr algn="l"/>
            <a:endParaRPr lang="en-GB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2084033" cy="145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38" y="3068960"/>
            <a:ext cx="45180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99831"/>
            <a:ext cx="71945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8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7" y="764704"/>
            <a:ext cx="8229600" cy="1143000"/>
          </a:xfrm>
        </p:spPr>
        <p:txBody>
          <a:bodyPr/>
          <a:lstStyle/>
          <a:p>
            <a:r>
              <a:rPr lang="en-GB" sz="4000" dirty="0" smtClean="0">
                <a:solidFill>
                  <a:srgbClr val="002060"/>
                </a:solidFill>
              </a:rPr>
              <a:t>Palliative care / end of life care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Users\9958\AppData\Local\Microsoft\Windows\Temporary Internet Files\Content.IE5\HNASN1NF\vraag-lezer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07" y="263711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9578" y="2633643"/>
            <a:ext cx="1728192" cy="164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9996" y="4977953"/>
            <a:ext cx="607089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kern="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Definitions – Check out appendix A of</a:t>
            </a:r>
          </a:p>
          <a:p>
            <a:r>
              <a:rPr lang="en-GB" sz="2400" kern="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Ambitions for Palliative &amp; End of Life Care </a:t>
            </a:r>
          </a:p>
          <a:p>
            <a:r>
              <a:rPr lang="en-GB" sz="2800" kern="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 </a:t>
            </a:r>
            <a:endParaRPr lang="en-GB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63685"/>
            <a:ext cx="1306835" cy="11761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996" y="5778172"/>
            <a:ext cx="394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kern="0" dirty="0">
                <a:solidFill>
                  <a:srgbClr val="003399"/>
                </a:solidFill>
                <a:latin typeface="Arial"/>
                <a:hlinkClick r:id="rId5"/>
              </a:rPr>
              <a:t>http://endoflifecareambitions.org.uk</a:t>
            </a:r>
            <a:r>
              <a:rPr lang="en-GB" sz="2400" kern="0" dirty="0">
                <a:solidFill>
                  <a:srgbClr val="003399"/>
                </a:solidFill>
                <a:latin typeface="Arial"/>
                <a:hlinkClick r:id="rId5"/>
              </a:rPr>
              <a:t>/</a:t>
            </a:r>
            <a:r>
              <a:rPr lang="en-GB" sz="2400" kern="0" dirty="0">
                <a:solidFill>
                  <a:srgbClr val="003399"/>
                </a:solidFill>
                <a:latin typeface="Aria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731" y="2132856"/>
            <a:ext cx="3481924" cy="19389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What do these words really mean?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What do they mean to healthcare staff?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What do they mean to residents &amp; their families?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rgbClr val="002060"/>
                </a:solidFill>
              </a:rPr>
              <a:t>Thinking about the words we use</a:t>
            </a:r>
            <a:br>
              <a:rPr lang="en-GB" sz="3200" dirty="0" smtClean="0">
                <a:solidFill>
                  <a:srgbClr val="002060"/>
                </a:solidFill>
              </a:rPr>
            </a:br>
            <a:r>
              <a:rPr lang="en-GB" sz="3600" dirty="0" smtClean="0">
                <a:solidFill>
                  <a:srgbClr val="002060"/>
                </a:solidFill>
              </a:rPr>
              <a:t> </a:t>
            </a:r>
            <a:r>
              <a:rPr lang="en-GB" sz="1400" i="1" dirty="0" smtClean="0">
                <a:solidFill>
                  <a:srgbClr val="002060"/>
                </a:solidFill>
              </a:rPr>
              <a:t>(SCIE &amp; NCPC 2014)</a:t>
            </a:r>
            <a:endParaRPr lang="en-GB" sz="1400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20561"/>
            <a:ext cx="8568952" cy="2692400"/>
          </a:xfrm>
        </p:spPr>
        <p:txBody>
          <a:bodyPr/>
          <a:lstStyle/>
          <a:p>
            <a:r>
              <a:rPr lang="en-GB" sz="2400" dirty="0" smtClean="0">
                <a:solidFill>
                  <a:srgbClr val="002060"/>
                </a:solidFill>
              </a:rPr>
              <a:t>Understand the </a:t>
            </a:r>
            <a:r>
              <a:rPr lang="en-GB" sz="2400" dirty="0">
                <a:solidFill>
                  <a:srgbClr val="002060"/>
                </a:solidFill>
              </a:rPr>
              <a:t>impact of the terms </a:t>
            </a:r>
            <a:r>
              <a:rPr lang="en-GB" sz="2400" dirty="0" smtClean="0">
                <a:solidFill>
                  <a:srgbClr val="002060"/>
                </a:solidFill>
              </a:rPr>
              <a:t>used.</a:t>
            </a:r>
            <a:r>
              <a:rPr lang="en-GB" sz="2400" dirty="0">
                <a:solidFill>
                  <a:srgbClr val="002060"/>
                </a:solidFill>
              </a:rPr>
              <a:t> 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Try to explain in </a:t>
            </a:r>
            <a:r>
              <a:rPr lang="en-GB" sz="2400" dirty="0">
                <a:solidFill>
                  <a:srgbClr val="002060"/>
                </a:solidFill>
              </a:rPr>
              <a:t>plain English, rather than </a:t>
            </a:r>
            <a:r>
              <a:rPr lang="en-GB" sz="2400" dirty="0" smtClean="0">
                <a:solidFill>
                  <a:srgbClr val="002060"/>
                </a:solidFill>
              </a:rPr>
              <a:t>unfamiliar terms.</a:t>
            </a: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Whatever terms </a:t>
            </a:r>
            <a:r>
              <a:rPr lang="en-GB" sz="2400" dirty="0">
                <a:solidFill>
                  <a:srgbClr val="002060"/>
                </a:solidFill>
              </a:rPr>
              <a:t>used, always check </a:t>
            </a:r>
            <a:r>
              <a:rPr lang="en-GB" sz="2400" dirty="0" smtClean="0">
                <a:solidFill>
                  <a:srgbClr val="002060"/>
                </a:solidFill>
              </a:rPr>
              <a:t>understanding.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Consider your communication skills  (speak </a:t>
            </a:r>
            <a:r>
              <a:rPr lang="en-GB" sz="2400" dirty="0">
                <a:solidFill>
                  <a:srgbClr val="002060"/>
                </a:solidFill>
              </a:rPr>
              <a:t>in a kind </a:t>
            </a:r>
            <a:r>
              <a:rPr lang="en-GB" sz="2400" dirty="0" smtClean="0">
                <a:solidFill>
                  <a:srgbClr val="002060"/>
                </a:solidFill>
              </a:rPr>
              <a:t>&amp; </a:t>
            </a:r>
            <a:r>
              <a:rPr lang="en-GB" sz="2400" dirty="0">
                <a:solidFill>
                  <a:srgbClr val="002060"/>
                </a:solidFill>
              </a:rPr>
              <a:t>caring way to </a:t>
            </a:r>
            <a:r>
              <a:rPr lang="en-GB" sz="2400" dirty="0" smtClean="0">
                <a:solidFill>
                  <a:srgbClr val="002060"/>
                </a:solidFill>
              </a:rPr>
              <a:t>all).</a:t>
            </a:r>
          </a:p>
          <a:p>
            <a:pPr marL="0" indent="0">
              <a:buNone/>
            </a:pPr>
            <a:endParaRPr lang="en-GB" sz="9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           Film from SCIE &amp; NCPC  - worth another look! 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hlinkClick r:id="rId2"/>
            </a:endParaRPr>
          </a:p>
          <a:p>
            <a:r>
              <a:rPr lang="en-GB" sz="2000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en-GB" sz="2000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GB" sz="2000" dirty="0" smtClean="0">
                <a:solidFill>
                  <a:srgbClr val="002060"/>
                </a:solidFill>
                <a:hlinkClick r:id="rId2"/>
              </a:rPr>
              <a:t>www.youtube.com/watch?v=nokDDalo_gM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www.scie.org.uk/socialcaretv/video-player.asp?v=palliative-care-or-end-of-life-care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1026" name="Picture 2" descr="C:\Users\9958\AppData\Local\Microsoft\Windows\Temporary Internet Files\Content.IE5\CVXVHHZ7\movie-clapperboar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" y="4293096"/>
            <a:ext cx="879905" cy="87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8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2400" cy="1080120"/>
          </a:xfrm>
        </p:spPr>
        <p:txBody>
          <a:bodyPr/>
          <a:lstStyle/>
          <a:p>
            <a:r>
              <a:rPr lang="en-GB" sz="3200" dirty="0" smtClean="0">
                <a:solidFill>
                  <a:srgbClr val="002060"/>
                </a:solidFill>
              </a:rPr>
              <a:t>Ambitions for Palliative &amp; End of Life Care</a:t>
            </a:r>
            <a:br>
              <a:rPr lang="en-GB" sz="3200" dirty="0" smtClean="0">
                <a:solidFill>
                  <a:srgbClr val="002060"/>
                </a:solidFill>
              </a:rPr>
            </a:br>
            <a:endParaRPr lang="en-GB" sz="1400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5752728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GB" sz="2400" dirty="0" smtClean="0">
                <a:solidFill>
                  <a:srgbClr val="0099FF"/>
                </a:solidFill>
              </a:rPr>
              <a:t>Each person is seen as an individual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400" dirty="0" smtClean="0">
                <a:solidFill>
                  <a:srgbClr val="7030A0"/>
                </a:solidFill>
              </a:rPr>
              <a:t>Each person gets fair access to care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400" dirty="0" smtClean="0">
                <a:solidFill>
                  <a:srgbClr val="FF0066"/>
                </a:solidFill>
              </a:rPr>
              <a:t>Maximising comfort &amp; wellbeing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Care is coordinated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400" dirty="0" smtClean="0">
                <a:solidFill>
                  <a:srgbClr val="FF6600"/>
                </a:solidFill>
              </a:rPr>
              <a:t>All staff are prepared to care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400" dirty="0" smtClean="0">
                <a:solidFill>
                  <a:srgbClr val="FF6600"/>
                </a:solidFill>
              </a:rPr>
              <a:t>Each community is prepared to help</a:t>
            </a:r>
            <a:endParaRPr lang="en-GB" sz="2400" dirty="0">
              <a:solidFill>
                <a:srgbClr val="FF66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08" y="2566406"/>
            <a:ext cx="2376289" cy="334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229200"/>
            <a:ext cx="5205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400" kern="0" dirty="0">
                <a:solidFill>
                  <a:srgbClr val="003399"/>
                </a:solidFill>
                <a:latin typeface="Arial"/>
                <a:hlinkClick r:id="rId4"/>
              </a:rPr>
              <a:t>http://endoflifecareambitions.org.uk</a:t>
            </a:r>
            <a:r>
              <a:rPr lang="en-GB" sz="3200" kern="0" dirty="0">
                <a:solidFill>
                  <a:srgbClr val="003399"/>
                </a:solidFill>
                <a:latin typeface="Arial"/>
                <a:hlinkClick r:id="rId4"/>
              </a:rPr>
              <a:t>/</a:t>
            </a:r>
            <a:r>
              <a:rPr lang="en-GB" sz="3200" kern="0" dirty="0">
                <a:solidFill>
                  <a:srgbClr val="003399"/>
                </a:solidFill>
                <a:latin typeface="Arial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1866486"/>
            <a:ext cx="762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kern="0" dirty="0">
                <a:solidFill>
                  <a:srgbClr val="002060"/>
                </a:solidFill>
                <a:latin typeface="Arial"/>
              </a:rPr>
              <a:t>‘End of life care is care that affects us all…’  </a:t>
            </a:r>
            <a:r>
              <a:rPr lang="en-GB" sz="1400" i="1" kern="0" dirty="0">
                <a:solidFill>
                  <a:srgbClr val="002060"/>
                </a:solidFill>
                <a:latin typeface="Arial"/>
              </a:rPr>
              <a:t>(</a:t>
            </a:r>
            <a:r>
              <a:rPr lang="en-GB" sz="1400" i="1" kern="0" dirty="0" err="1">
                <a:solidFill>
                  <a:srgbClr val="002060"/>
                </a:solidFill>
                <a:latin typeface="Arial"/>
              </a:rPr>
              <a:t>NPEoLCP</a:t>
            </a:r>
            <a:r>
              <a:rPr lang="en-GB" sz="1400" i="1" kern="0" dirty="0">
                <a:solidFill>
                  <a:srgbClr val="002060"/>
                </a:solidFill>
                <a:latin typeface="Arial"/>
              </a:rPr>
              <a:t> 2015)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6384" y="5922363"/>
            <a:ext cx="357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What about putting up a poster?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67" y="404664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rgbClr val="002060"/>
                </a:solidFill>
              </a:rPr>
              <a:t>NICE Guidance </a:t>
            </a:r>
            <a:r>
              <a:rPr lang="en-GB" sz="3200" dirty="0" smtClean="0">
                <a:solidFill>
                  <a:srgbClr val="002060"/>
                </a:solidFill>
              </a:rPr>
              <a:t/>
            </a:r>
            <a:br>
              <a:rPr lang="en-GB" sz="3200" dirty="0" smtClean="0">
                <a:solidFill>
                  <a:srgbClr val="002060"/>
                </a:solidFill>
              </a:rPr>
            </a:br>
            <a:r>
              <a:rPr lang="en-GB" sz="2400" dirty="0" smtClean="0">
                <a:solidFill>
                  <a:srgbClr val="002060"/>
                </a:solidFill>
              </a:rPr>
              <a:t>National </a:t>
            </a:r>
            <a:r>
              <a:rPr lang="en-GB" sz="2400" dirty="0">
                <a:solidFill>
                  <a:srgbClr val="002060"/>
                </a:solidFill>
              </a:rPr>
              <a:t>Institute for Health &amp; Care Excellence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329" r="17996" b="2561"/>
          <a:stretch/>
        </p:blipFill>
        <p:spPr bwMode="auto">
          <a:xfrm>
            <a:off x="323528" y="2276872"/>
            <a:ext cx="3816424" cy="3152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0835" y="5539376"/>
            <a:ext cx="4185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www.nice.org.uk/guidance/qs13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t="615" r="20297" b="3603"/>
          <a:stretch/>
        </p:blipFill>
        <p:spPr bwMode="auto">
          <a:xfrm>
            <a:off x="4788024" y="2204864"/>
            <a:ext cx="3785922" cy="3224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4008" y="5525120"/>
            <a:ext cx="4314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www.nice.org.uk/guidance/qs144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127806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Take a look!</a:t>
            </a:r>
            <a:endParaRPr lang="en-GB" sz="3600" dirty="0"/>
          </a:p>
        </p:txBody>
      </p:sp>
      <p:pic>
        <p:nvPicPr>
          <p:cNvPr id="3077" name="Picture 5" descr="C:\Users\linda.rendle\AppData\Local\Microsoft\Windows\INetCache\IE\LZY9DU92\cartoon-eyes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60561"/>
            <a:ext cx="1729731" cy="8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62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33" y="5229200"/>
            <a:ext cx="8229600" cy="782960"/>
          </a:xfrm>
        </p:spPr>
        <p:txBody>
          <a:bodyPr/>
          <a:lstStyle/>
          <a:p>
            <a:pPr algn="l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200" dirty="0" smtClean="0">
                <a:solidFill>
                  <a:srgbClr val="002060"/>
                </a:solidFill>
              </a:rPr>
              <a:t>Web site aimed at raising awareness about dying death &amp; bereavement. Think of where you could put a poster or use some leaflets.  </a:t>
            </a:r>
            <a:endParaRPr lang="en-GB" sz="2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6994"/>
            <a:ext cx="2124445" cy="300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67" y="195644"/>
            <a:ext cx="2120900" cy="167005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30" y="2035974"/>
            <a:ext cx="2079031" cy="2941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07449"/>
            <a:ext cx="5440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Check out Dying Matters website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4599022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kern="0" dirty="0">
                <a:solidFill>
                  <a:srgbClr val="003399"/>
                </a:solidFill>
                <a:latin typeface="Arial"/>
                <a:ea typeface="+mj-ea"/>
                <a:cs typeface="+mj-cs"/>
                <a:hlinkClick r:id="rId5"/>
              </a:rPr>
              <a:t>www.dyingmatters.org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08" y="2031144"/>
            <a:ext cx="3328987" cy="2322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1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4896544" cy="1143000"/>
          </a:xfrm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GB" sz="3200" dirty="0" smtClean="0">
                <a:solidFill>
                  <a:srgbClr val="002060"/>
                </a:solidFill>
              </a:rPr>
              <a:t>Dying Matters Week</a:t>
            </a:r>
            <a:br>
              <a:rPr lang="en-GB" sz="3200" dirty="0" smtClean="0">
                <a:solidFill>
                  <a:srgbClr val="002060"/>
                </a:solidFill>
              </a:rPr>
            </a:br>
            <a:r>
              <a:rPr lang="en-GB" sz="3200" dirty="0" smtClean="0">
                <a:solidFill>
                  <a:srgbClr val="002060"/>
                </a:solidFill>
              </a:rPr>
              <a:t>13</a:t>
            </a:r>
            <a:r>
              <a:rPr lang="en-GB" sz="3200" baseline="30000" dirty="0" smtClean="0">
                <a:solidFill>
                  <a:srgbClr val="002060"/>
                </a:solidFill>
              </a:rPr>
              <a:t>th - </a:t>
            </a:r>
            <a:r>
              <a:rPr lang="en-GB" sz="3200" dirty="0" smtClean="0">
                <a:solidFill>
                  <a:srgbClr val="002060"/>
                </a:solidFill>
              </a:rPr>
              <a:t>19</a:t>
            </a:r>
            <a:r>
              <a:rPr lang="en-GB" sz="3200" baseline="30000" dirty="0" smtClean="0">
                <a:solidFill>
                  <a:srgbClr val="002060"/>
                </a:solidFill>
              </a:rPr>
              <a:t>th</a:t>
            </a:r>
            <a:r>
              <a:rPr lang="en-GB" sz="3200" dirty="0" smtClean="0">
                <a:solidFill>
                  <a:srgbClr val="002060"/>
                </a:solidFill>
              </a:rPr>
              <a:t> May</a:t>
            </a: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42816"/>
            <a:ext cx="7710488" cy="195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4" t="52710" r="36846" b="17440"/>
          <a:stretch/>
        </p:blipFill>
        <p:spPr bwMode="auto">
          <a:xfrm>
            <a:off x="5148064" y="620688"/>
            <a:ext cx="3745459" cy="23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348880"/>
            <a:ext cx="3744416" cy="156966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Look at what Pilgrims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Education Dept. are up to!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Come &amp; join us or book onto one of the events 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 rot="5400000">
            <a:off x="4120892" y="3401568"/>
            <a:ext cx="813816" cy="868680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2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21576" b="15282"/>
          <a:stretch/>
        </p:blipFill>
        <p:spPr bwMode="auto">
          <a:xfrm>
            <a:off x="1041149" y="1004935"/>
            <a:ext cx="6910688" cy="294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rgbClr val="002060"/>
                </a:solidFill>
              </a:rPr>
              <a:t>Last days or hours of life</a:t>
            </a:r>
            <a:br>
              <a:rPr lang="en-GB" sz="3200" dirty="0" smtClean="0">
                <a:solidFill>
                  <a:srgbClr val="002060"/>
                </a:solidFill>
              </a:rPr>
            </a:br>
            <a:r>
              <a:rPr lang="en-GB" sz="2000" i="1" dirty="0" smtClean="0">
                <a:solidFill>
                  <a:srgbClr val="002060"/>
                </a:solidFill>
              </a:rPr>
              <a:t>We will be exploring this further in week 5, but take a look  </a:t>
            </a:r>
            <a:r>
              <a:rPr lang="en-GB" sz="2000" i="1" dirty="0" smtClean="0">
                <a:solidFill>
                  <a:srgbClr val="002060"/>
                </a:solidFill>
              </a:rPr>
              <a:t>before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2692400"/>
          </a:xfrm>
        </p:spPr>
        <p:txBody>
          <a:bodyPr/>
          <a:lstStyle/>
          <a:p>
            <a:r>
              <a:rPr lang="en-GB" sz="2200" dirty="0" smtClean="0">
                <a:solidFill>
                  <a:srgbClr val="002060"/>
                </a:solidFill>
              </a:rPr>
              <a:t>Priorities for Care of the Dying Person 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    Duties &amp; Responsibilities of Health &amp; Care Staff</a:t>
            </a:r>
            <a:r>
              <a:rPr lang="en-GB" sz="2200" dirty="0">
                <a:solidFill>
                  <a:srgbClr val="002060"/>
                </a:solidFill>
              </a:rPr>
              <a:t> </a:t>
            </a:r>
            <a:endParaRPr lang="en-GB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200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71118"/>
            <a:ext cx="2070511" cy="234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2148" y="5073388"/>
            <a:ext cx="610406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200" dirty="0">
                <a:solidFill>
                  <a:srgbClr val="002060"/>
                </a:solidFill>
              </a:rPr>
              <a:t>Visit NHS Improving Quality </a:t>
            </a:r>
            <a:r>
              <a:rPr lang="en-GB" sz="2200" dirty="0" smtClean="0">
                <a:solidFill>
                  <a:srgbClr val="002060"/>
                </a:solidFill>
              </a:rPr>
              <a:t>Archive </a:t>
            </a:r>
            <a:endParaRPr lang="en-GB" sz="2200" dirty="0">
              <a:solidFill>
                <a:srgbClr val="002060"/>
              </a:solidFill>
            </a:endParaRPr>
          </a:p>
          <a:p>
            <a:pPr lvl="0"/>
            <a:r>
              <a:rPr lang="en-GB" sz="2200" dirty="0">
                <a:solidFill>
                  <a:srgbClr val="002060"/>
                </a:solidFill>
              </a:rPr>
              <a:t>Link to handy reference guide</a:t>
            </a:r>
            <a:r>
              <a:rPr lang="en-GB" sz="22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GB" sz="1600" u="sng" dirty="0">
                <a:hlinkClick r:id="rId4"/>
              </a:rPr>
              <a:t>http://webarchive.nationalarchives.gov.uk/20160805125329/http://www.nhsiq.nhs.uk/media/2483136/pfcdp-leaflet2.pdf</a:t>
            </a:r>
            <a:r>
              <a:rPr lang="en-GB" sz="1600" dirty="0"/>
              <a:t> </a:t>
            </a:r>
          </a:p>
          <a:p>
            <a:pPr lvl="0"/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212976"/>
            <a:ext cx="55649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2060"/>
                </a:solidFill>
              </a:rPr>
              <a:t>Following the demise of the Liverpool Care Pathway; these 5 priorities are the way forward to ensuring best practice in care for the dying person &amp; their family (significant others)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185" y="4988475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What about putting up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this poster?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474788"/>
            <a:ext cx="169703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8713" cy="1204913"/>
          </a:xfrm>
        </p:spPr>
        <p:txBody>
          <a:bodyPr/>
          <a:lstStyle/>
          <a:p>
            <a:r>
              <a:rPr lang="en-GB" altLang="en-US" sz="3600" smtClean="0">
                <a:solidFill>
                  <a:srgbClr val="002060"/>
                </a:solidFill>
              </a:rPr>
              <a:t/>
            </a:r>
            <a:br>
              <a:rPr lang="en-GB" altLang="en-US" sz="3600" smtClean="0">
                <a:solidFill>
                  <a:srgbClr val="002060"/>
                </a:solidFill>
              </a:rPr>
            </a:br>
            <a:r>
              <a:rPr lang="en-GB" altLang="en-US" sz="3200" smtClean="0">
                <a:solidFill>
                  <a:srgbClr val="002060"/>
                </a:solidFill>
              </a:rPr>
              <a:t>Tools to help identify </a:t>
            </a:r>
            <a:br>
              <a:rPr lang="en-GB" altLang="en-US" sz="3200" smtClean="0">
                <a:solidFill>
                  <a:srgbClr val="002060"/>
                </a:solidFill>
              </a:rPr>
            </a:br>
            <a:r>
              <a:rPr lang="en-GB" altLang="en-US" sz="3200" smtClean="0">
                <a:solidFill>
                  <a:srgbClr val="002060"/>
                </a:solidFill>
              </a:rPr>
              <a:t>deteriorating health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3038" y="2016125"/>
            <a:ext cx="5570537" cy="2736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600" dirty="0">
                <a:solidFill>
                  <a:srgbClr val="002060"/>
                </a:solidFill>
              </a:rPr>
              <a:t>The Surprise Question</a:t>
            </a:r>
            <a:endParaRPr lang="en-GB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‘Would I be surprised if this person died in the next year?’</a:t>
            </a:r>
          </a:p>
          <a:p>
            <a:pPr marL="0" indent="0">
              <a:buFontTx/>
              <a:buNone/>
              <a:defRPr/>
            </a:pPr>
            <a:endParaRPr lang="en-GB" sz="1100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GB" sz="2200" dirty="0" smtClean="0">
                <a:solidFill>
                  <a:srgbClr val="002060"/>
                </a:solidFill>
              </a:rPr>
              <a:t>This could be a useful prompt to consider advance care planning discussion.</a:t>
            </a:r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3988" y="4403725"/>
            <a:ext cx="5224462" cy="1939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2060"/>
                </a:solidFill>
              </a:rPr>
              <a:t>However this question is just a starting point &amp; should not be used alone.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2060"/>
                </a:solidFill>
              </a:rPr>
              <a:t> </a:t>
            </a:r>
            <a:r>
              <a:rPr lang="en-GB" altLang="en-US" sz="1400" i="1">
                <a:solidFill>
                  <a:srgbClr val="002060"/>
                </a:solidFill>
              </a:rPr>
              <a:t>(Downer et al 2017)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2060"/>
                </a:solidFill>
              </a:rPr>
              <a:t>The SPICT tool can help us to identify people with declining condition. </a:t>
            </a:r>
            <a:endParaRPr lang="en-GB" altLang="en-US" sz="200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1416050"/>
            <a:ext cx="2906712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404813"/>
            <a:ext cx="1676400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 descr="C:\Users\linda.rendle\AppData\Local\Microsoft\Windows\INetCache\IE\I6BVF8SM\arrow_curved_blu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9598" flipV="1">
            <a:off x="4648200" y="5411788"/>
            <a:ext cx="1806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4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theme/theme1.xml><?xml version="1.0" encoding="utf-8"?>
<a:theme xmlns:a="http://schemas.openxmlformats.org/drawingml/2006/main" name="Pilgrims Standard">
  <a:themeElements>
    <a:clrScheme name="Pilgrims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lgrims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lgrims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lgrims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lgrims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lgrims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lgrims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lgrims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lgrims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lgrims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lgrims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lgrims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lgrims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lgrims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ilgrims Standard">
  <a:themeElements>
    <a:clrScheme name="Pilgrims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lgrims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lgrims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lgrims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lgrims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lgrims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lgrims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lgrims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lgrims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lgrims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lgrims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lgrims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lgrims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lgrims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Pilgrims Standard</Template>
  <TotalTime>642</TotalTime>
  <Words>496</Words>
  <Application>Microsoft Office PowerPoint</Application>
  <PresentationFormat>On-screen Show (4:3)</PresentationFormat>
  <Paragraphs>79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Pilgrims Standard</vt:lpstr>
      <vt:lpstr>2_Pilgrims Standard</vt:lpstr>
      <vt:lpstr>Principles &amp; Practice In End of Life Care (non-registered practitioners) Day 1  23rd April 2019</vt:lpstr>
      <vt:lpstr>Palliative care / end of life care</vt:lpstr>
      <vt:lpstr>Thinking about the words we use  (SCIE &amp; NCPC 2014)</vt:lpstr>
      <vt:lpstr>Ambitions for Palliative &amp; End of Life Care </vt:lpstr>
      <vt:lpstr>NICE Guidance  National Institute for Health &amp; Care Excellence </vt:lpstr>
      <vt:lpstr> Web site aimed at raising awareness about dying death &amp; bereavement. Think of where you could put a poster or use some leaflets.  </vt:lpstr>
      <vt:lpstr>Dying Matters Week 13th - 19th May</vt:lpstr>
      <vt:lpstr>Last days or hours of life We will be exploring this further in week 5, but take a look  before</vt:lpstr>
      <vt:lpstr> Tools to help identify  deteriorating health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Rendle</dc:creator>
  <cp:lastModifiedBy>Linda Rendle</cp:lastModifiedBy>
  <cp:revision>68</cp:revision>
  <cp:lastPrinted>2017-04-21T08:51:49Z</cp:lastPrinted>
  <dcterms:created xsi:type="dcterms:W3CDTF">2016-04-14T11:37:32Z</dcterms:created>
  <dcterms:modified xsi:type="dcterms:W3CDTF">2019-04-17T11:18:38Z</dcterms:modified>
</cp:coreProperties>
</file>